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74" r:id="rId2"/>
    <p:sldMasterId id="2147483692" r:id="rId3"/>
    <p:sldMasterId id="2147483727" r:id="rId4"/>
    <p:sldMasterId id="2147483763" r:id="rId5"/>
    <p:sldMasterId id="2147483798" r:id="rId6"/>
    <p:sldMasterId id="2147483815" r:id="rId7"/>
    <p:sldMasterId id="2147483827" r:id="rId8"/>
  </p:sldMasterIdLst>
  <p:sldIdLst>
    <p:sldId id="256" r:id="rId9"/>
    <p:sldId id="257" r:id="rId10"/>
    <p:sldId id="258" r:id="rId11"/>
    <p:sldId id="260" r:id="rId12"/>
    <p:sldId id="259" r:id="rId13"/>
    <p:sldId id="261" r:id="rId14"/>
    <p:sldId id="262" r:id="rId15"/>
    <p:sldId id="263"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March 13, 2022</a:t>
            </a:fld>
            <a:endParaRPr lang="en-US" dirty="0"/>
          </a:p>
        </p:txBody>
      </p:sp>
    </p:spTree>
    <p:extLst>
      <p:ext uri="{BB962C8B-B14F-4D97-AF65-F5344CB8AC3E}">
        <p14:creationId xmlns:p14="http://schemas.microsoft.com/office/powerpoint/2010/main" val="311902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Sunday, March 13,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930539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74710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090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9067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414764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63251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92224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98154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801621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10951856" y="5867131"/>
            <a:ext cx="551167" cy="365125"/>
          </a:xfr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267835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2567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Sunday, March 13,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576046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166447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325501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630896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921342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266591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1648982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158890182"/>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882425669"/>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415487721"/>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689912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8956900" y="5037663"/>
            <a:ext cx="551167" cy="279400"/>
          </a:xfrm>
        </p:spPr>
        <p:txBody>
          <a:bodyPr/>
          <a:lstStyle/>
          <a:p>
            <a:fld id="{0D309695-DEC3-40DA-9DF5-330280C9D0E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9279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25454192"/>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114959027"/>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90849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0599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18551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290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39414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23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6366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82125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76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March 13, 2022</a:t>
            </a:fld>
            <a:endParaRPr lang="en-US" dirty="0"/>
          </a:p>
        </p:txBody>
      </p:sp>
    </p:spTree>
    <p:extLst>
      <p:ext uri="{BB962C8B-B14F-4D97-AF65-F5344CB8AC3E}">
        <p14:creationId xmlns:p14="http://schemas.microsoft.com/office/powerpoint/2010/main" val="1391636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70084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93783998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194379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973139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0186769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923684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1738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9782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17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8457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Sunday, March 13,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100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527524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00092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893799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4826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9850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144878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71214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13352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65526107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104071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Sunday, March 13,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11241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2611603"/>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480307378"/>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4"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8855441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4"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58870794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97504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491519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51306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1104093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172055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573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Sunday, March 13,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734134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08011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069322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50447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198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424034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30288923"/>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59734874"/>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8914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5571454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1857085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Sunday, March 13,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888336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57609778"/>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64362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6754205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6674520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5830774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650222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56904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16913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891351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9221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Sunday, March 13,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748121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1423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1D3F6BF-A585-41F8-88DF-7E5D069F892A}" type="datetime2">
              <a:rPr lang="en-US" smtClean="0"/>
              <a:t>Sunday, March 13, 2022</a:t>
            </a:fld>
            <a:endParaRPr lang="en-US"/>
          </a:p>
        </p:txBody>
      </p:sp>
      <p:sp>
        <p:nvSpPr>
          <p:cNvPr id="6" name="Footer Placeholder 5"/>
          <p:cNvSpPr>
            <a:spLocks noGrp="1"/>
          </p:cNvSpPr>
          <p:nvPr>
            <p:ph type="ftr" sz="quarter" idx="11"/>
          </p:nvPr>
        </p:nvSpPr>
        <p:spPr>
          <a:xfrm>
            <a:off x="1141412" y="5883275"/>
            <a:ext cx="5105400" cy="365125"/>
          </a:xfrm>
        </p:spPr>
        <p:txBody>
          <a:bodyPr/>
          <a:lstStyle/>
          <a:p>
            <a:r>
              <a:rPr lang="en-US"/>
              <a:t>Sample Footer Text</a:t>
            </a:r>
          </a:p>
        </p:txBody>
      </p:sp>
      <p:sp>
        <p:nvSpPr>
          <p:cNvPr id="7" name="Slide Number Placeholder 6"/>
          <p:cNvSpPr>
            <a:spLocks noGrp="1"/>
          </p:cNvSpPr>
          <p:nvPr>
            <p:ph type="sldNum" sz="quarter" idx="12"/>
          </p:nvPr>
        </p:nvSpPr>
        <p:spPr>
          <a:xfrm>
            <a:off x="10742612" y="5883275"/>
            <a:ext cx="322567" cy="365125"/>
          </a:xfrm>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699358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61911656"/>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1370540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171605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577666873"/>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58010687"/>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64929879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56761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44977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Sunday, March 13,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3940152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82880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904032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818843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983123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Sunday, March 13,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8882781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Sunday, March 13,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122530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Sunday, March 13,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984172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327082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
        <p:nvSpPr>
          <p:cNvPr id="5" name="Date Placeholder 4"/>
          <p:cNvSpPr>
            <a:spLocks noGrp="1"/>
          </p:cNvSpPr>
          <p:nvPr>
            <p:ph type="dt" sz="half" idx="10"/>
          </p:nvPr>
        </p:nvSpPr>
        <p:spPr/>
        <p:txBody>
          <a:bodyPr/>
          <a:lstStyle/>
          <a:p>
            <a:fld id="{51D3F6BF-A585-41F8-88DF-7E5D069F892A}" type="datetime2">
              <a:rPr lang="en-US" smtClean="0"/>
              <a:t>Sunday, March 13, 2022</a:t>
            </a:fld>
            <a:endParaRPr lang="en-US"/>
          </a:p>
        </p:txBody>
      </p:sp>
    </p:spTree>
    <p:extLst>
      <p:ext uri="{BB962C8B-B14F-4D97-AF65-F5344CB8AC3E}">
        <p14:creationId xmlns:p14="http://schemas.microsoft.com/office/powerpoint/2010/main" val="18993022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260480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Sunday, March 13,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48528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1854316"/>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710282213"/>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0657921"/>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30845098"/>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373542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57519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1437664" y="798973"/>
            <a:ext cx="811019" cy="503578"/>
          </a:xfrm>
        </p:spPr>
        <p:txBody>
          <a:bodyPr/>
          <a:lstStyle/>
          <a:p>
            <a:fld id="{0D309695-DEC3-40DA-9DF5-330280C9D0E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36632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0835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Sunday, March 13,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07762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Sunday, March 13,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6617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4.jp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8.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March 13, 2022</a:t>
            </a:fld>
            <a:endParaRPr lang="en-US" dirty="0"/>
          </a:p>
        </p:txBody>
      </p:sp>
    </p:spTree>
    <p:extLst>
      <p:ext uri="{BB962C8B-B14F-4D97-AF65-F5344CB8AC3E}">
        <p14:creationId xmlns:p14="http://schemas.microsoft.com/office/powerpoint/2010/main" val="354996616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000315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608025928"/>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485143239"/>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65415369"/>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85484634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D309695-DEC3-40DA-9DF5-330280C9D0E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46764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6C2ED-54A4-480D-B5C8-65C0D62359B9}" type="datetime2">
              <a:rPr lang="en-US" smtClean="0"/>
              <a:pPr/>
              <a:t>Sunday, March 13, 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43705785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2E682-139A-4FEF-AF93-903B5F45A2EF}"/>
              </a:ext>
            </a:extLst>
          </p:cNvPr>
          <p:cNvSpPr>
            <a:spLocks noGrp="1"/>
          </p:cNvSpPr>
          <p:nvPr>
            <p:ph type="ctrTitle"/>
          </p:nvPr>
        </p:nvSpPr>
        <p:spPr>
          <a:xfrm>
            <a:off x="448055" y="655200"/>
            <a:ext cx="5432045" cy="1969200"/>
          </a:xfrm>
        </p:spPr>
        <p:txBody>
          <a:bodyPr anchor="b">
            <a:normAutofit/>
          </a:bodyPr>
          <a:lstStyle/>
          <a:p>
            <a:r>
              <a:rPr lang="en-IN" sz="5900"/>
              <a:t>Mobile App Behaviour Analysis</a:t>
            </a:r>
          </a:p>
        </p:txBody>
      </p:sp>
      <p:sp>
        <p:nvSpPr>
          <p:cNvPr id="3" name="Subtitle 2">
            <a:extLst>
              <a:ext uri="{FF2B5EF4-FFF2-40B4-BE49-F238E27FC236}">
                <a16:creationId xmlns:a16="http://schemas.microsoft.com/office/drawing/2014/main" id="{A2BEF395-5610-4030-90F7-EB16D75845B6}"/>
              </a:ext>
            </a:extLst>
          </p:cNvPr>
          <p:cNvSpPr>
            <a:spLocks noGrp="1"/>
          </p:cNvSpPr>
          <p:nvPr>
            <p:ph type="subTitle" idx="1"/>
          </p:nvPr>
        </p:nvSpPr>
        <p:spPr>
          <a:xfrm>
            <a:off x="439928" y="2829598"/>
            <a:ext cx="5432045" cy="3767143"/>
          </a:xfrm>
        </p:spPr>
        <p:txBody>
          <a:bodyPr>
            <a:normAutofit fontScale="70000" lnSpcReduction="20000"/>
          </a:bodyPr>
          <a:lstStyle/>
          <a:p>
            <a:r>
              <a:rPr lang="en-IN" sz="4000" dirty="0"/>
              <a:t>Group 7		Section 003</a:t>
            </a:r>
          </a:p>
          <a:p>
            <a:endParaRPr lang="en-IN" sz="2300" dirty="0"/>
          </a:p>
          <a:p>
            <a:r>
              <a:rPr lang="en-IN" sz="4000" dirty="0"/>
              <a:t>Aashutosh Sehgal – 0780170</a:t>
            </a:r>
          </a:p>
          <a:p>
            <a:r>
              <a:rPr lang="en-IN" sz="4000" dirty="0"/>
              <a:t>Dattu Reddy Pedholla – 0782042</a:t>
            </a:r>
          </a:p>
          <a:p>
            <a:r>
              <a:rPr lang="en-IN" sz="4000" dirty="0"/>
              <a:t>Devashish Patel – 0781214</a:t>
            </a:r>
          </a:p>
          <a:p>
            <a:r>
              <a:rPr lang="en-IN" sz="4000" dirty="0"/>
              <a:t>Rachna Rachna – 0782821</a:t>
            </a:r>
          </a:p>
          <a:p>
            <a:r>
              <a:rPr lang="en-IN" sz="4000" dirty="0"/>
              <a:t>Rohit Rohit - 0773987</a:t>
            </a:r>
            <a:endParaRPr lang="en-IN" sz="2000" dirty="0"/>
          </a:p>
        </p:txBody>
      </p:sp>
      <p:cxnSp>
        <p:nvCxnSpPr>
          <p:cNvPr id="14"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2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Picture 3" descr="3D Hologram from iPad">
            <a:extLst>
              <a:ext uri="{FF2B5EF4-FFF2-40B4-BE49-F238E27FC236}">
                <a16:creationId xmlns:a16="http://schemas.microsoft.com/office/drawing/2014/main" id="{B4BB817C-E819-912E-9421-5F7FC7D0E840}"/>
              </a:ext>
            </a:extLst>
          </p:cNvPr>
          <p:cNvPicPr>
            <a:picLocks noChangeAspect="1"/>
          </p:cNvPicPr>
          <p:nvPr/>
        </p:nvPicPr>
        <p:blipFill rotWithShape="1">
          <a:blip r:embed="rId2"/>
          <a:srcRect l="12731" r="30036" b="-1"/>
          <a:stretch/>
        </p:blipFill>
        <p:spPr>
          <a:xfrm>
            <a:off x="6311900" y="10"/>
            <a:ext cx="5880100" cy="6857990"/>
          </a:xfrm>
          <a:prstGeom prst="rect">
            <a:avLst/>
          </a:prstGeom>
        </p:spPr>
      </p:pic>
    </p:spTree>
    <p:extLst>
      <p:ext uri="{BB962C8B-B14F-4D97-AF65-F5344CB8AC3E}">
        <p14:creationId xmlns:p14="http://schemas.microsoft.com/office/powerpoint/2010/main" val="21521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7C193F-658D-4E68-AC5C-15867DBB190B}"/>
              </a:ext>
            </a:extLst>
          </p:cNvPr>
          <p:cNvSpPr>
            <a:spLocks noGrp="1"/>
          </p:cNvSpPr>
          <p:nvPr>
            <p:ph idx="1"/>
          </p:nvPr>
        </p:nvSpPr>
        <p:spPr>
          <a:xfrm>
            <a:off x="1176400" y="1612640"/>
            <a:ext cx="10018713" cy="3124201"/>
          </a:xfrm>
        </p:spPr>
        <p:txBody>
          <a:bodyPr>
            <a:normAutofit fontScale="85000" lnSpcReduction="10000"/>
          </a:bodyPr>
          <a:lstStyle/>
          <a:p>
            <a:pPr marL="0" indent="0">
              <a:buNone/>
            </a:pPr>
            <a:r>
              <a:rPr lang="en-US" sz="17300" dirty="0"/>
              <a:t>THANK YOU</a:t>
            </a:r>
            <a:endParaRPr lang="en-IN" sz="17300" dirty="0"/>
          </a:p>
        </p:txBody>
      </p:sp>
    </p:spTree>
    <p:extLst>
      <p:ext uri="{BB962C8B-B14F-4D97-AF65-F5344CB8AC3E}">
        <p14:creationId xmlns:p14="http://schemas.microsoft.com/office/powerpoint/2010/main" val="242925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139B-384A-40A1-ADB8-3ADD0FC51720}"/>
              </a:ext>
            </a:extLst>
          </p:cNvPr>
          <p:cNvSpPr>
            <a:spLocks noGrp="1"/>
          </p:cNvSpPr>
          <p:nvPr>
            <p:ph type="title"/>
          </p:nvPr>
        </p:nvSpPr>
        <p:spPr/>
        <p:txBody>
          <a:bodyPr/>
          <a:lstStyle/>
          <a:p>
            <a:r>
              <a:rPr lang="en-IN" dirty="0"/>
              <a:t>Overview of Problem</a:t>
            </a:r>
          </a:p>
        </p:txBody>
      </p:sp>
      <p:sp>
        <p:nvSpPr>
          <p:cNvPr id="3" name="Content Placeholder 2">
            <a:extLst>
              <a:ext uri="{FF2B5EF4-FFF2-40B4-BE49-F238E27FC236}">
                <a16:creationId xmlns:a16="http://schemas.microsoft.com/office/drawing/2014/main" id="{2B5EDD34-0E45-4688-A240-BE591630F115}"/>
              </a:ext>
            </a:extLst>
          </p:cNvPr>
          <p:cNvSpPr>
            <a:spLocks noGrp="1"/>
          </p:cNvSpPr>
          <p:nvPr>
            <p:ph idx="1"/>
          </p:nvPr>
        </p:nvSpPr>
        <p:spPr/>
        <p:txBody>
          <a:bodyPr/>
          <a:lstStyle/>
          <a:p>
            <a:r>
              <a:rPr lang="en-IN" dirty="0"/>
              <a:t>The objective of this project is to predict which customers are not converting to the paid subscription category in order to refocus and redouble marketing efforts to increase revenue and sales.</a:t>
            </a:r>
          </a:p>
          <a:p>
            <a:r>
              <a:rPr lang="en-IN" dirty="0"/>
              <a:t>We will also determine which screens are visited the most by the users.</a:t>
            </a:r>
          </a:p>
        </p:txBody>
      </p:sp>
    </p:spTree>
    <p:extLst>
      <p:ext uri="{BB962C8B-B14F-4D97-AF65-F5344CB8AC3E}">
        <p14:creationId xmlns:p14="http://schemas.microsoft.com/office/powerpoint/2010/main" val="253566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718C-5DFF-42FB-B81D-AD8EA539D0D8}"/>
              </a:ext>
            </a:extLst>
          </p:cNvPr>
          <p:cNvSpPr>
            <a:spLocks noGrp="1"/>
          </p:cNvSpPr>
          <p:nvPr>
            <p:ph type="title"/>
          </p:nvPr>
        </p:nvSpPr>
        <p:spPr>
          <a:xfrm>
            <a:off x="187928" y="1"/>
            <a:ext cx="9404723" cy="541176"/>
          </a:xfrm>
        </p:spPr>
        <p:txBody>
          <a:bodyPr/>
          <a:lstStyle/>
          <a:p>
            <a:r>
              <a:rPr lang="en-IN" sz="3200" dirty="0">
                <a:latin typeface="Times New Roman" panose="02020603050405020304" pitchFamily="18" charset="0"/>
                <a:cs typeface="Times New Roman" panose="02020603050405020304" pitchFamily="18" charset="0"/>
              </a:rPr>
              <a:t>Review of Data Source</a:t>
            </a:r>
          </a:p>
        </p:txBody>
      </p:sp>
      <p:sp>
        <p:nvSpPr>
          <p:cNvPr id="3" name="Content Placeholder 2">
            <a:extLst>
              <a:ext uri="{FF2B5EF4-FFF2-40B4-BE49-F238E27FC236}">
                <a16:creationId xmlns:a16="http://schemas.microsoft.com/office/drawing/2014/main" id="{CE5BFDDB-739B-42A4-B691-BACE9681C8EC}"/>
              </a:ext>
            </a:extLst>
          </p:cNvPr>
          <p:cNvSpPr>
            <a:spLocks noGrp="1"/>
          </p:cNvSpPr>
          <p:nvPr>
            <p:ph idx="1"/>
          </p:nvPr>
        </p:nvSpPr>
        <p:spPr>
          <a:xfrm>
            <a:off x="187929" y="541177"/>
            <a:ext cx="7612464" cy="5924937"/>
          </a:xfrm>
        </p:spPr>
        <p:txBody>
          <a:bodyPr>
            <a:normAutofit fontScale="92500" lnSpcReduction="20000"/>
          </a:bodyPr>
          <a:lstStyle/>
          <a:p>
            <a:pPr marL="0" indent="0">
              <a:buNone/>
            </a:pPr>
            <a:r>
              <a:rPr lang="en-IN" sz="2200" dirty="0">
                <a:latin typeface="Times New Roman" panose="02020603050405020304" pitchFamily="18" charset="0"/>
                <a:cs typeface="Times New Roman" panose="02020603050405020304" pitchFamily="18" charset="0"/>
              </a:rPr>
              <a:t>The dataset named appdata contains of 50000 rows and 12 columns. Each row represents a user(customer) while the 12 columns represent the app usage statistics like first time the app was opened, the hour at which it was used etc.</a:t>
            </a:r>
          </a:p>
          <a:p>
            <a:pPr marL="0" indent="0">
              <a:buNone/>
            </a:pPr>
            <a:r>
              <a:rPr lang="en-IN" sz="2200" dirty="0">
                <a:latin typeface="Times New Roman" panose="02020603050405020304" pitchFamily="18" charset="0"/>
                <a:cs typeface="Times New Roman" panose="02020603050405020304" pitchFamily="18" charset="0"/>
              </a:rPr>
              <a:t>The columns are defined as follows:</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user -  shows the user number or user ID.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first_open – shows the time and date the app was opened for the first time.</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dayofweek – shows the day of the week the app was opened.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hour – shows the hour at which the app was opened.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age – shows the age of the user.</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screen_list – shows the names of the screens the user visited.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numscreens – shows the number of screens visited by the user.</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minigame – shows whether the user played the minigame (0 - No or 1 - Yes).</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used_premium_feature – shows whether the user subscribed for the premium feature(0 - No or 1 - Yes).</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enrolled – shows whether the user is enrolled (0 - No or 1 - Yes).</a:t>
            </a:r>
          </a:p>
          <a:p>
            <a:pPr marL="0" indent="0">
              <a:buNone/>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1600" dirty="0"/>
          </a:p>
        </p:txBody>
      </p:sp>
      <p:pic>
        <p:nvPicPr>
          <p:cNvPr id="5" name="Picture 4">
            <a:extLst>
              <a:ext uri="{FF2B5EF4-FFF2-40B4-BE49-F238E27FC236}">
                <a16:creationId xmlns:a16="http://schemas.microsoft.com/office/drawing/2014/main" id="{8CEE2220-1086-435E-8942-BF21A3B80896}"/>
              </a:ext>
            </a:extLst>
          </p:cNvPr>
          <p:cNvPicPr>
            <a:picLocks noChangeAspect="1"/>
          </p:cNvPicPr>
          <p:nvPr/>
        </p:nvPicPr>
        <p:blipFill>
          <a:blip r:embed="rId2"/>
          <a:stretch>
            <a:fillRect/>
          </a:stretch>
        </p:blipFill>
        <p:spPr>
          <a:xfrm>
            <a:off x="7963357" y="1394894"/>
            <a:ext cx="4040714" cy="4217502"/>
          </a:xfrm>
          <a:prstGeom prst="rect">
            <a:avLst/>
          </a:prstGeom>
        </p:spPr>
      </p:pic>
    </p:spTree>
    <p:extLst>
      <p:ext uri="{BB962C8B-B14F-4D97-AF65-F5344CB8AC3E}">
        <p14:creationId xmlns:p14="http://schemas.microsoft.com/office/powerpoint/2010/main" val="381672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FC8790-476C-41C5-99ED-8D370B39575B}"/>
              </a:ext>
            </a:extLst>
          </p:cNvPr>
          <p:cNvSpPr txBox="1"/>
          <p:nvPr/>
        </p:nvSpPr>
        <p:spPr>
          <a:xfrm>
            <a:off x="207909" y="110264"/>
            <a:ext cx="7662767" cy="4770537"/>
          </a:xfrm>
          <a:prstGeom prst="rect">
            <a:avLst/>
          </a:prstGeom>
          <a:noFill/>
        </p:spPr>
        <p:txBody>
          <a:bodyPr wrap="square">
            <a:spAutoFit/>
          </a:bodyPr>
          <a:lstStyle/>
          <a:p>
            <a:pPr>
              <a:buFont typeface="Wingdings" panose="05000000000000000000" pitchFamily="2" charset="2"/>
              <a:buChar char="§"/>
            </a:pPr>
            <a:r>
              <a:rPr lang="en-IN" sz="2000" dirty="0">
                <a:latin typeface="Times New Roman" panose="02020603050405020304" pitchFamily="18" charset="0"/>
                <a:ea typeface="+mj-ea"/>
                <a:cs typeface="Times New Roman" panose="02020603050405020304" pitchFamily="18" charset="0"/>
              </a:rPr>
              <a:t>  enrolled</a:t>
            </a:r>
            <a:r>
              <a:rPr lang="en-IN" sz="2000" dirty="0">
                <a:latin typeface="Times New Roman" panose="02020603050405020304" pitchFamily="18" charset="0"/>
                <a:cs typeface="Times New Roman" panose="02020603050405020304" pitchFamily="18" charset="0"/>
              </a:rPr>
              <a:t>_date – shows the time and date of enrolment of the user.</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liked -  shows whether the user liked the app (0 - No or 1 - Yes)</a:t>
            </a:r>
            <a:r>
              <a:rPr lang="en-IN" sz="24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After a preliminary look at the data, we notice that there are a lot of null values in the enrolled_date column. All other columns do not have any null values.</a:t>
            </a:r>
          </a:p>
          <a:p>
            <a:r>
              <a:rPr lang="en-IN"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We can also see that the hour column is not in integer format. For further analysis, it is important to convert this in integer format to work on this column and visualize other columns with this data.</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second dataset named popular_screens shows the screens visited the most by the users. There are a total of 57 rows(screens) in this dataset. There is only 1 column in this dataset. The other column is just the serial number column, so it adds no specific value to the data.</a:t>
            </a:r>
          </a:p>
        </p:txBody>
      </p:sp>
      <p:pic>
        <p:nvPicPr>
          <p:cNvPr id="6" name="Picture 5">
            <a:extLst>
              <a:ext uri="{FF2B5EF4-FFF2-40B4-BE49-F238E27FC236}">
                <a16:creationId xmlns:a16="http://schemas.microsoft.com/office/drawing/2014/main" id="{17F0B429-4321-4406-8D68-71E5120BA72E}"/>
              </a:ext>
            </a:extLst>
          </p:cNvPr>
          <p:cNvPicPr>
            <a:picLocks noChangeAspect="1"/>
          </p:cNvPicPr>
          <p:nvPr/>
        </p:nvPicPr>
        <p:blipFill>
          <a:blip r:embed="rId2"/>
          <a:stretch>
            <a:fillRect/>
          </a:stretch>
        </p:blipFill>
        <p:spPr>
          <a:xfrm>
            <a:off x="8180700" y="1226144"/>
            <a:ext cx="3700320" cy="4125791"/>
          </a:xfrm>
          <a:prstGeom prst="rect">
            <a:avLst/>
          </a:prstGeom>
        </p:spPr>
      </p:pic>
      <p:pic>
        <p:nvPicPr>
          <p:cNvPr id="8" name="Picture 7">
            <a:extLst>
              <a:ext uri="{FF2B5EF4-FFF2-40B4-BE49-F238E27FC236}">
                <a16:creationId xmlns:a16="http://schemas.microsoft.com/office/drawing/2014/main" id="{F7CBFA17-CFEF-4B75-A74F-B2D5B84B1336}"/>
              </a:ext>
            </a:extLst>
          </p:cNvPr>
          <p:cNvPicPr>
            <a:picLocks noChangeAspect="1"/>
          </p:cNvPicPr>
          <p:nvPr/>
        </p:nvPicPr>
        <p:blipFill>
          <a:blip r:embed="rId3"/>
          <a:stretch>
            <a:fillRect/>
          </a:stretch>
        </p:blipFill>
        <p:spPr>
          <a:xfrm>
            <a:off x="2625335" y="4976702"/>
            <a:ext cx="5147066" cy="1771034"/>
          </a:xfrm>
          <a:prstGeom prst="rect">
            <a:avLst/>
          </a:prstGeom>
        </p:spPr>
      </p:pic>
    </p:spTree>
    <p:extLst>
      <p:ext uri="{BB962C8B-B14F-4D97-AF65-F5344CB8AC3E}">
        <p14:creationId xmlns:p14="http://schemas.microsoft.com/office/powerpoint/2010/main" val="345566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15779-DE5E-4619-90E7-1598BBAD5050}"/>
              </a:ext>
            </a:extLst>
          </p:cNvPr>
          <p:cNvSpPr>
            <a:spLocks noGrp="1"/>
          </p:cNvSpPr>
          <p:nvPr>
            <p:ph type="title"/>
          </p:nvPr>
        </p:nvSpPr>
        <p:spPr>
          <a:xfrm>
            <a:off x="5404" y="-45463"/>
            <a:ext cx="8911687" cy="600096"/>
          </a:xfrm>
        </p:spPr>
        <p:txBody>
          <a:bodyPr/>
          <a:lstStyle/>
          <a:p>
            <a:r>
              <a:rPr lang="en-IN" dirty="0"/>
              <a:t>Descriptive Insights</a:t>
            </a:r>
          </a:p>
        </p:txBody>
      </p:sp>
      <p:sp>
        <p:nvSpPr>
          <p:cNvPr id="15" name="Content Placeholder 14">
            <a:extLst>
              <a:ext uri="{FF2B5EF4-FFF2-40B4-BE49-F238E27FC236}">
                <a16:creationId xmlns:a16="http://schemas.microsoft.com/office/drawing/2014/main" id="{EAD1F7FF-258F-4F32-9518-C0B29944CF57}"/>
              </a:ext>
            </a:extLst>
          </p:cNvPr>
          <p:cNvSpPr>
            <a:spLocks noGrp="1"/>
          </p:cNvSpPr>
          <p:nvPr>
            <p:ph idx="1"/>
          </p:nvPr>
        </p:nvSpPr>
        <p:spPr>
          <a:xfrm>
            <a:off x="90798" y="490095"/>
            <a:ext cx="8661315" cy="3509203"/>
          </a:xfrm>
        </p:spPr>
        <p:txBody>
          <a:bodyPr>
            <a:noAutofit/>
          </a:bodyPr>
          <a:lstStyle/>
          <a:p>
            <a:pPr marL="0" indent="0">
              <a:buNone/>
            </a:pPr>
            <a:r>
              <a:rPr lang="en-IN"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As you can see in the charts shown, we created similar charts for each of the 12 variables and determined the following:</a:t>
            </a:r>
          </a:p>
          <a:p>
            <a:r>
              <a:rPr lang="en-US"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Most of the users opened their accounts on 'Sunday' and 'Thursday' while the lowest number of accounts opened was on 'Tuesday'.</a:t>
            </a:r>
          </a:p>
          <a:p>
            <a:r>
              <a:rPr lang="en-US"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Most accounts were opened around 1:00, 15:00 and (21:00 - 23:00), while it was comparatively lower in the morning from (5:00 - 13:00).</a:t>
            </a:r>
          </a:p>
          <a:p>
            <a:r>
              <a:rPr lang="en-US"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The ratio of number of users who did play games as compared to the ones that did not is very small.</a:t>
            </a:r>
          </a:p>
          <a:p>
            <a:r>
              <a:rPr lang="en-US"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Nearly 85% of the users did not click the like button even once.</a:t>
            </a:r>
          </a:p>
          <a:p>
            <a:pPr marL="0" indent="0">
              <a:buNone/>
            </a:pPr>
            <a:r>
              <a:rPr lang="en-US"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We performed data cleaning and used the new dataset for analysis which was free of duplicates/null values and converted hour column into integer format.</a:t>
            </a:r>
            <a:endParaRPr lang="en-IN" sz="1600" dirty="0">
              <a:solidFill>
                <a:schemeClr val="tx1"/>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1B1CFF8-DF2C-48A9-8AA5-855CA8D56E88}"/>
              </a:ext>
            </a:extLst>
          </p:cNvPr>
          <p:cNvPicPr>
            <a:picLocks noChangeAspect="1"/>
          </p:cNvPicPr>
          <p:nvPr/>
        </p:nvPicPr>
        <p:blipFill>
          <a:blip r:embed="rId2"/>
          <a:stretch>
            <a:fillRect/>
          </a:stretch>
        </p:blipFill>
        <p:spPr>
          <a:xfrm>
            <a:off x="8612154" y="1716192"/>
            <a:ext cx="3542522" cy="2459257"/>
          </a:xfrm>
          <a:prstGeom prst="rect">
            <a:avLst/>
          </a:prstGeom>
        </p:spPr>
      </p:pic>
      <p:pic>
        <p:nvPicPr>
          <p:cNvPr id="7" name="Picture 6">
            <a:extLst>
              <a:ext uri="{FF2B5EF4-FFF2-40B4-BE49-F238E27FC236}">
                <a16:creationId xmlns:a16="http://schemas.microsoft.com/office/drawing/2014/main" id="{EAEB5417-3818-4534-B157-9288F3A5A880}"/>
              </a:ext>
            </a:extLst>
          </p:cNvPr>
          <p:cNvPicPr>
            <a:picLocks noChangeAspect="1"/>
          </p:cNvPicPr>
          <p:nvPr/>
        </p:nvPicPr>
        <p:blipFill>
          <a:blip r:embed="rId3"/>
          <a:stretch>
            <a:fillRect/>
          </a:stretch>
        </p:blipFill>
        <p:spPr>
          <a:xfrm>
            <a:off x="8612154" y="4270910"/>
            <a:ext cx="3542522" cy="2469094"/>
          </a:xfrm>
          <a:prstGeom prst="rect">
            <a:avLst/>
          </a:prstGeom>
        </p:spPr>
      </p:pic>
      <p:pic>
        <p:nvPicPr>
          <p:cNvPr id="9" name="Picture 8" descr="Chart, bar chart, histogram&#10;&#10;Description automatically generated">
            <a:extLst>
              <a:ext uri="{FF2B5EF4-FFF2-40B4-BE49-F238E27FC236}">
                <a16:creationId xmlns:a16="http://schemas.microsoft.com/office/drawing/2014/main" id="{8FF0DB07-2E8D-4968-8919-74A225E55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558" y="3999298"/>
            <a:ext cx="7727270" cy="2740706"/>
          </a:xfrm>
          <a:prstGeom prst="rect">
            <a:avLst/>
          </a:prstGeom>
        </p:spPr>
      </p:pic>
    </p:spTree>
    <p:extLst>
      <p:ext uri="{BB962C8B-B14F-4D97-AF65-F5344CB8AC3E}">
        <p14:creationId xmlns:p14="http://schemas.microsoft.com/office/powerpoint/2010/main" val="52093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45F5-A2B2-43FA-8386-5F6E261CA1AA}"/>
              </a:ext>
            </a:extLst>
          </p:cNvPr>
          <p:cNvSpPr>
            <a:spLocks noGrp="1"/>
          </p:cNvSpPr>
          <p:nvPr>
            <p:ph type="title"/>
          </p:nvPr>
        </p:nvSpPr>
        <p:spPr>
          <a:xfrm>
            <a:off x="913794" y="152401"/>
            <a:ext cx="10353761" cy="457200"/>
          </a:xfrm>
        </p:spPr>
        <p:txBody>
          <a:bodyPr>
            <a:normAutofit fontScale="90000"/>
          </a:bodyPr>
          <a:lstStyle/>
          <a:p>
            <a:r>
              <a:rPr lang="en-US" dirty="0"/>
              <a:t>RESULTS</a:t>
            </a:r>
            <a:endParaRPr lang="en-IN" dirty="0"/>
          </a:p>
        </p:txBody>
      </p:sp>
      <p:sp>
        <p:nvSpPr>
          <p:cNvPr id="7" name="Content Placeholder 6">
            <a:extLst>
              <a:ext uri="{FF2B5EF4-FFF2-40B4-BE49-F238E27FC236}">
                <a16:creationId xmlns:a16="http://schemas.microsoft.com/office/drawing/2014/main" id="{506789D5-F9E1-40A6-B27E-A8319D7FD3C5}"/>
              </a:ext>
            </a:extLst>
          </p:cNvPr>
          <p:cNvSpPr>
            <a:spLocks noGrp="1"/>
          </p:cNvSpPr>
          <p:nvPr>
            <p:ph idx="1"/>
          </p:nvPr>
        </p:nvSpPr>
        <p:spPr>
          <a:xfrm>
            <a:off x="167346" y="783771"/>
            <a:ext cx="8183552" cy="2528596"/>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There were around 42000 users who have not used any premium feature in their free trial period. However, around 8000 users used premium features at that time.</a:t>
            </a:r>
          </a:p>
          <a:p>
            <a:r>
              <a:rPr lang="en-US" sz="2000" dirty="0">
                <a:latin typeface="Times New Roman" panose="02020603050405020304" pitchFamily="18" charset="0"/>
                <a:cs typeface="Times New Roman" panose="02020603050405020304" pitchFamily="18" charset="0"/>
              </a:rPr>
              <a:t>A large proportion of users visited approximately 40 screens in their first 24 hours.</a:t>
            </a:r>
          </a:p>
          <a:p>
            <a:r>
              <a:rPr lang="en-US" sz="2000" dirty="0">
                <a:latin typeface="Times New Roman" panose="02020603050405020304" pitchFamily="18" charset="0"/>
                <a:cs typeface="Times New Roman" panose="02020603050405020304" pitchFamily="18" charset="0"/>
              </a:rPr>
              <a:t>Majority of the users are aged between 15-40 years.</a:t>
            </a:r>
          </a:p>
          <a:p>
            <a:endParaRPr lang="en-US" sz="2000" dirty="0">
              <a:latin typeface="Times New Roman" panose="02020603050405020304" pitchFamily="18"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A0BFE726-97DF-45A5-8575-4A45676E7E94}"/>
              </a:ext>
            </a:extLst>
          </p:cNvPr>
          <p:cNvPicPr>
            <a:picLocks noChangeAspect="1"/>
          </p:cNvPicPr>
          <p:nvPr/>
        </p:nvPicPr>
        <p:blipFill>
          <a:blip r:embed="rId2"/>
          <a:stretch>
            <a:fillRect/>
          </a:stretch>
        </p:blipFill>
        <p:spPr>
          <a:xfrm>
            <a:off x="8517131" y="783771"/>
            <a:ext cx="3665538" cy="2446232"/>
          </a:xfrm>
          <a:prstGeom prst="rect">
            <a:avLst/>
          </a:prstGeom>
        </p:spPr>
      </p:pic>
      <p:pic>
        <p:nvPicPr>
          <p:cNvPr id="12" name="Picture 11">
            <a:extLst>
              <a:ext uri="{FF2B5EF4-FFF2-40B4-BE49-F238E27FC236}">
                <a16:creationId xmlns:a16="http://schemas.microsoft.com/office/drawing/2014/main" id="{F13F8774-4F1C-41E2-8CE3-A6002DBDA9E4}"/>
              </a:ext>
            </a:extLst>
          </p:cNvPr>
          <p:cNvPicPr>
            <a:picLocks noChangeAspect="1"/>
          </p:cNvPicPr>
          <p:nvPr/>
        </p:nvPicPr>
        <p:blipFill>
          <a:blip r:embed="rId3"/>
          <a:stretch>
            <a:fillRect/>
          </a:stretch>
        </p:blipFill>
        <p:spPr>
          <a:xfrm>
            <a:off x="8517131" y="3694922"/>
            <a:ext cx="3665538" cy="2472108"/>
          </a:xfrm>
          <a:prstGeom prst="rect">
            <a:avLst/>
          </a:prstGeom>
        </p:spPr>
      </p:pic>
      <p:pic>
        <p:nvPicPr>
          <p:cNvPr id="14" name="Picture 13" descr="Chart, histogram&#10;&#10;Description automatically generated">
            <a:extLst>
              <a:ext uri="{FF2B5EF4-FFF2-40B4-BE49-F238E27FC236}">
                <a16:creationId xmlns:a16="http://schemas.microsoft.com/office/drawing/2014/main" id="{E25E70A4-1095-41F2-BF3E-EA660BF6A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9" y="3461663"/>
            <a:ext cx="8341566" cy="2958585"/>
          </a:xfrm>
          <a:prstGeom prst="rect">
            <a:avLst/>
          </a:prstGeom>
        </p:spPr>
      </p:pic>
    </p:spTree>
    <p:extLst>
      <p:ext uri="{BB962C8B-B14F-4D97-AF65-F5344CB8AC3E}">
        <p14:creationId xmlns:p14="http://schemas.microsoft.com/office/powerpoint/2010/main" val="292881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5B6C-B46B-4B32-932F-FED32987AD32}"/>
              </a:ext>
            </a:extLst>
          </p:cNvPr>
          <p:cNvSpPr>
            <a:spLocks noGrp="1"/>
          </p:cNvSpPr>
          <p:nvPr>
            <p:ph type="title"/>
          </p:nvPr>
        </p:nvSpPr>
        <p:spPr>
          <a:xfrm>
            <a:off x="546706" y="-101230"/>
            <a:ext cx="8596668" cy="513184"/>
          </a:xfrm>
        </p:spPr>
        <p:txBody>
          <a:bodyPr>
            <a:normAutofit fontScale="90000"/>
          </a:bodyPr>
          <a:lstStyle/>
          <a:p>
            <a:r>
              <a:rPr lang="en-US" dirty="0"/>
              <a:t>Interpretation</a:t>
            </a:r>
            <a:endParaRPr lang="en-IN" dirty="0"/>
          </a:p>
        </p:txBody>
      </p:sp>
      <p:sp>
        <p:nvSpPr>
          <p:cNvPr id="11" name="Content Placeholder 10">
            <a:extLst>
              <a:ext uri="{FF2B5EF4-FFF2-40B4-BE49-F238E27FC236}">
                <a16:creationId xmlns:a16="http://schemas.microsoft.com/office/drawing/2014/main" id="{820E26F7-D4C2-49E6-B7D7-1A73DC46AC9B}"/>
              </a:ext>
            </a:extLst>
          </p:cNvPr>
          <p:cNvSpPr>
            <a:spLocks noGrp="1"/>
          </p:cNvSpPr>
          <p:nvPr>
            <p:ph idx="1"/>
          </p:nvPr>
        </p:nvSpPr>
        <p:spPr>
          <a:xfrm>
            <a:off x="129601" y="462254"/>
            <a:ext cx="12149485" cy="2234293"/>
          </a:xfrm>
        </p:spPr>
        <p:txBody>
          <a:bodyPr/>
          <a:lstStyle/>
          <a:p>
            <a:pPr marL="0" indent="0">
              <a:buNone/>
            </a:pPr>
            <a:r>
              <a:rPr lang="en-US" dirty="0"/>
              <a:t>From the heat map we can see that there is almost no correlation between the fields.</a:t>
            </a:r>
          </a:p>
          <a:p>
            <a:r>
              <a:rPr lang="en-US" dirty="0"/>
              <a:t>This matrix shows us that there is almost no dependability between most of the variables. Some variables that do not follow this phenomenon are used_premium_feature vs minigame and age vs numscreens.</a:t>
            </a:r>
            <a:endParaRPr lang="en-IN" dirty="0"/>
          </a:p>
        </p:txBody>
      </p:sp>
      <p:pic>
        <p:nvPicPr>
          <p:cNvPr id="14" name="Picture 13">
            <a:extLst>
              <a:ext uri="{FF2B5EF4-FFF2-40B4-BE49-F238E27FC236}">
                <a16:creationId xmlns:a16="http://schemas.microsoft.com/office/drawing/2014/main" id="{7745A15F-3A20-433E-87AF-0CBC090BE552}"/>
              </a:ext>
            </a:extLst>
          </p:cNvPr>
          <p:cNvPicPr>
            <a:picLocks noChangeAspect="1"/>
          </p:cNvPicPr>
          <p:nvPr/>
        </p:nvPicPr>
        <p:blipFill rotWithShape="1">
          <a:blip r:embed="rId2"/>
          <a:srcRect l="849" b="854"/>
          <a:stretch/>
        </p:blipFill>
        <p:spPr>
          <a:xfrm>
            <a:off x="4124822" y="1505704"/>
            <a:ext cx="7463799" cy="5311500"/>
          </a:xfrm>
          <a:prstGeom prst="rect">
            <a:avLst/>
          </a:prstGeom>
        </p:spPr>
      </p:pic>
      <p:sp>
        <p:nvSpPr>
          <p:cNvPr id="15" name="TextBox 14">
            <a:extLst>
              <a:ext uri="{FF2B5EF4-FFF2-40B4-BE49-F238E27FC236}">
                <a16:creationId xmlns:a16="http://schemas.microsoft.com/office/drawing/2014/main" id="{D1845667-5143-495C-9F20-E206CBCEA146}"/>
              </a:ext>
            </a:extLst>
          </p:cNvPr>
          <p:cNvSpPr txBox="1"/>
          <p:nvPr/>
        </p:nvSpPr>
        <p:spPr>
          <a:xfrm>
            <a:off x="603379" y="3244334"/>
            <a:ext cx="3629608" cy="369332"/>
          </a:xfrm>
          <a:prstGeom prst="rect">
            <a:avLst/>
          </a:prstGeom>
          <a:noFill/>
        </p:spPr>
        <p:txBody>
          <a:bodyPr wrap="square" rtlCol="0">
            <a:spAutoFit/>
          </a:bodyPr>
          <a:lstStyle/>
          <a:p>
            <a:r>
              <a:rPr lang="en-US" dirty="0"/>
              <a:t>Correlation Matrix for Variables</a:t>
            </a:r>
            <a:endParaRPr lang="en-IN" dirty="0"/>
          </a:p>
        </p:txBody>
      </p:sp>
    </p:spTree>
    <p:extLst>
      <p:ext uri="{BB962C8B-B14F-4D97-AF65-F5344CB8AC3E}">
        <p14:creationId xmlns:p14="http://schemas.microsoft.com/office/powerpoint/2010/main" val="374339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62DC-E0AB-47D2-9ED2-70683F4D0201}"/>
              </a:ext>
            </a:extLst>
          </p:cNvPr>
          <p:cNvSpPr>
            <a:spLocks noGrp="1"/>
          </p:cNvSpPr>
          <p:nvPr>
            <p:ph type="title"/>
          </p:nvPr>
        </p:nvSpPr>
        <p:spPr>
          <a:xfrm>
            <a:off x="216169" y="452713"/>
            <a:ext cx="8596668" cy="844242"/>
          </a:xfrm>
        </p:spPr>
        <p:txBody>
          <a:bodyPr>
            <a:normAutofit/>
          </a:bodyPr>
          <a:lstStyle/>
          <a:p>
            <a:r>
              <a:rPr lang="en-US" sz="4400" dirty="0"/>
              <a:t>Model Interpretation</a:t>
            </a:r>
            <a:endParaRPr lang="en-IN" sz="4400" dirty="0"/>
          </a:p>
        </p:txBody>
      </p:sp>
      <p:sp>
        <p:nvSpPr>
          <p:cNvPr id="3" name="Content Placeholder 2">
            <a:extLst>
              <a:ext uri="{FF2B5EF4-FFF2-40B4-BE49-F238E27FC236}">
                <a16:creationId xmlns:a16="http://schemas.microsoft.com/office/drawing/2014/main" id="{370EB555-2D8D-4065-A811-000D06BC040D}"/>
              </a:ext>
            </a:extLst>
          </p:cNvPr>
          <p:cNvSpPr>
            <a:spLocks noGrp="1"/>
          </p:cNvSpPr>
          <p:nvPr>
            <p:ph idx="1"/>
          </p:nvPr>
        </p:nvSpPr>
        <p:spPr>
          <a:xfrm>
            <a:off x="216169" y="1435179"/>
            <a:ext cx="8929395" cy="5393093"/>
          </a:xfrm>
        </p:spPr>
        <p:txBody>
          <a:bodyPr>
            <a:normAutofit/>
          </a:bodyPr>
          <a:lstStyle/>
          <a:p>
            <a:r>
              <a:rPr lang="en-US" dirty="0"/>
              <a:t>We created a machine learning model based on logistic regression. This model used feature scaling with the enrolled column being its predictor variable.</a:t>
            </a:r>
          </a:p>
          <a:p>
            <a:r>
              <a:rPr lang="en-US" dirty="0"/>
              <a:t>Based on the confusion matrix as well as cross-validation score, our model is working correctly with 76% accuracy.</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For this model, we created a new column called predicted_results which will predict whether a customer will keep subscribing for the paid version of the application.</a:t>
            </a:r>
            <a:endParaRPr lang="en-IN" dirty="0"/>
          </a:p>
        </p:txBody>
      </p:sp>
      <p:pic>
        <p:nvPicPr>
          <p:cNvPr id="4" name="Picture 3">
            <a:extLst>
              <a:ext uri="{FF2B5EF4-FFF2-40B4-BE49-F238E27FC236}">
                <a16:creationId xmlns:a16="http://schemas.microsoft.com/office/drawing/2014/main" id="{D56458EF-F8B5-47A1-B00B-090C96CD5E0B}"/>
              </a:ext>
            </a:extLst>
          </p:cNvPr>
          <p:cNvPicPr>
            <a:picLocks noChangeAspect="1"/>
          </p:cNvPicPr>
          <p:nvPr/>
        </p:nvPicPr>
        <p:blipFill>
          <a:blip r:embed="rId2"/>
          <a:stretch>
            <a:fillRect/>
          </a:stretch>
        </p:blipFill>
        <p:spPr>
          <a:xfrm>
            <a:off x="9283977" y="2765977"/>
            <a:ext cx="2842709" cy="3913007"/>
          </a:xfrm>
          <a:prstGeom prst="rect">
            <a:avLst/>
          </a:prstGeom>
        </p:spPr>
      </p:pic>
      <p:pic>
        <p:nvPicPr>
          <p:cNvPr id="6" name="Picture 5">
            <a:extLst>
              <a:ext uri="{FF2B5EF4-FFF2-40B4-BE49-F238E27FC236}">
                <a16:creationId xmlns:a16="http://schemas.microsoft.com/office/drawing/2014/main" id="{A7726FC0-2D49-4705-8EFD-8ED64188B2BD}"/>
              </a:ext>
            </a:extLst>
          </p:cNvPr>
          <p:cNvPicPr>
            <a:picLocks noChangeAspect="1"/>
          </p:cNvPicPr>
          <p:nvPr/>
        </p:nvPicPr>
        <p:blipFill>
          <a:blip r:embed="rId3"/>
          <a:stretch>
            <a:fillRect/>
          </a:stretch>
        </p:blipFill>
        <p:spPr>
          <a:xfrm>
            <a:off x="2248913" y="3103625"/>
            <a:ext cx="3847087" cy="2056202"/>
          </a:xfrm>
          <a:prstGeom prst="rect">
            <a:avLst/>
          </a:prstGeom>
        </p:spPr>
      </p:pic>
    </p:spTree>
    <p:extLst>
      <p:ext uri="{BB962C8B-B14F-4D97-AF65-F5344CB8AC3E}">
        <p14:creationId xmlns:p14="http://schemas.microsoft.com/office/powerpoint/2010/main" val="428263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B56F-4D0C-463C-AD98-1BDBCDC8A98D}"/>
              </a:ext>
            </a:extLst>
          </p:cNvPr>
          <p:cNvSpPr>
            <a:spLocks noGrp="1"/>
          </p:cNvSpPr>
          <p:nvPr>
            <p:ph type="title"/>
          </p:nvPr>
        </p:nvSpPr>
        <p:spPr>
          <a:xfrm>
            <a:off x="223935" y="1147986"/>
            <a:ext cx="10121793" cy="867746"/>
          </a:xfrm>
        </p:spPr>
        <p:txBody>
          <a:bodyPr>
            <a:normAutofit/>
          </a:bodyPr>
          <a:lstStyle/>
          <a:p>
            <a:r>
              <a:rPr lang="en-US" sz="4000" dirty="0"/>
              <a:t>Future recommendations/PROPOSAL</a:t>
            </a:r>
            <a:endParaRPr lang="en-IN" sz="4000" dirty="0"/>
          </a:p>
        </p:txBody>
      </p:sp>
      <p:sp>
        <p:nvSpPr>
          <p:cNvPr id="3" name="Content Placeholder 2">
            <a:extLst>
              <a:ext uri="{FF2B5EF4-FFF2-40B4-BE49-F238E27FC236}">
                <a16:creationId xmlns:a16="http://schemas.microsoft.com/office/drawing/2014/main" id="{4581CBE0-B5EB-4223-94FE-426C76E3E268}"/>
              </a:ext>
            </a:extLst>
          </p:cNvPr>
          <p:cNvSpPr>
            <a:spLocks noGrp="1"/>
          </p:cNvSpPr>
          <p:nvPr>
            <p:ph idx="1"/>
          </p:nvPr>
        </p:nvSpPr>
        <p:spPr>
          <a:xfrm>
            <a:off x="223935" y="2015732"/>
            <a:ext cx="11968065" cy="4037749"/>
          </a:xfrm>
        </p:spPr>
        <p:txBody>
          <a:bodyPr>
            <a:normAutofit lnSpcReduction="10000"/>
          </a:bodyPr>
          <a:lstStyle/>
          <a:p>
            <a:r>
              <a:rPr lang="en-US" dirty="0"/>
              <a:t>We observed that the ratio of users that are using the paid version vs the ratio of users that are using the free version is very low. This ratio needs to improve for the company to grow which can be done with new promotion strategies.</a:t>
            </a:r>
          </a:p>
          <a:p>
            <a:r>
              <a:rPr lang="en-US" dirty="0"/>
              <a:t>We also noticed that the customer base has a high age range. This is a potential goldmine and performing segmentation can help to promote and target the customers in more efficiently.</a:t>
            </a:r>
          </a:p>
          <a:p>
            <a:pPr marL="0" indent="0">
              <a:buNone/>
            </a:pPr>
            <a:r>
              <a:rPr lang="en-US" dirty="0"/>
              <a:t>For the same reasons, a second study/project will be crucial to:</a:t>
            </a:r>
          </a:p>
          <a:p>
            <a:r>
              <a:rPr lang="en-US" dirty="0"/>
              <a:t>Improve the model accuracy to such an extent that the predicted_results column is highly accurate, and this will help the marketing team understand what a customer is going to do in terms of staying a paid customer.</a:t>
            </a:r>
          </a:p>
          <a:p>
            <a:r>
              <a:rPr lang="en-US" dirty="0"/>
              <a:t>Understand the KPI’s in terms of the individual features and how the correlation of these variables will affect marketing strategies further.</a:t>
            </a:r>
          </a:p>
          <a:p>
            <a:endParaRPr lang="en-US" dirty="0"/>
          </a:p>
          <a:p>
            <a:endParaRPr lang="en-US" dirty="0"/>
          </a:p>
          <a:p>
            <a:endParaRPr lang="en-IN" dirty="0"/>
          </a:p>
        </p:txBody>
      </p:sp>
    </p:spTree>
    <p:extLst>
      <p:ext uri="{BB962C8B-B14F-4D97-AF65-F5344CB8AC3E}">
        <p14:creationId xmlns:p14="http://schemas.microsoft.com/office/powerpoint/2010/main" val="346022907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5.xml.rels><?xml version="1.0" encoding="UTF-8" standalone="yes"?>
<Relationships xmlns="http://schemas.openxmlformats.org/package/2006/relationships"><Relationship Id="rId1" Type="http://schemas.openxmlformats.org/officeDocument/2006/relationships/image" Target="../media/image13.jpeg"/></Relationships>
</file>

<file path=ppt/theme/_rels/theme8.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ThinLineVTI">
  <a:themeElements>
    <a:clrScheme name="AnalogousFromDarkSeedLeftStep">
      <a:dk1>
        <a:srgbClr val="000000"/>
      </a:dk1>
      <a:lt1>
        <a:srgbClr val="FFFFFF"/>
      </a:lt1>
      <a:dk2>
        <a:srgbClr val="1B2830"/>
      </a:dk2>
      <a:lt2>
        <a:srgbClr val="F1F3F0"/>
      </a:lt2>
      <a:accent1>
        <a:srgbClr val="A039D7"/>
      </a:accent1>
      <a:accent2>
        <a:srgbClr val="5A38C9"/>
      </a:accent2>
      <a:accent3>
        <a:srgbClr val="3955D7"/>
      </a:accent3>
      <a:accent4>
        <a:srgbClr val="2785C5"/>
      </a:accent4>
      <a:accent5>
        <a:srgbClr val="33BEBC"/>
      </a:accent5>
      <a:accent6>
        <a:srgbClr val="27C581"/>
      </a:accent6>
      <a:hlink>
        <a:srgbClr val="3897A9"/>
      </a:hlink>
      <a:folHlink>
        <a:srgbClr val="7F7F7F"/>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7.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Organic</Template>
  <TotalTime>161</TotalTime>
  <Words>954</Words>
  <Application>Microsoft Office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10</vt:i4>
      </vt:variant>
    </vt:vector>
  </HeadingPairs>
  <TitlesOfParts>
    <vt:vector size="31" baseType="lpstr">
      <vt:lpstr>Arial</vt:lpstr>
      <vt:lpstr>Bell MT</vt:lpstr>
      <vt:lpstr>Bookman Old Style</vt:lpstr>
      <vt:lpstr>Calibri Light</vt:lpstr>
      <vt:lpstr>Century Gothic</vt:lpstr>
      <vt:lpstr>Corbel</vt:lpstr>
      <vt:lpstr>Garamond</vt:lpstr>
      <vt:lpstr>Gill Sans MT</vt:lpstr>
      <vt:lpstr>Rockwell</vt:lpstr>
      <vt:lpstr>Times New Roman</vt:lpstr>
      <vt:lpstr>Trebuchet MS</vt:lpstr>
      <vt:lpstr>Wingdings</vt:lpstr>
      <vt:lpstr>Wingdings 3</vt:lpstr>
      <vt:lpstr>ThinLineVTI</vt:lpstr>
      <vt:lpstr>Organic</vt:lpstr>
      <vt:lpstr>Ion</vt:lpstr>
      <vt:lpstr>Damask</vt:lpstr>
      <vt:lpstr>Mesh</vt:lpstr>
      <vt:lpstr>Facet</vt:lpstr>
      <vt:lpstr>Gallery</vt:lpstr>
      <vt:lpstr>Parallax</vt:lpstr>
      <vt:lpstr>Mobile App Behaviour Analysis</vt:lpstr>
      <vt:lpstr>Overview of Problem</vt:lpstr>
      <vt:lpstr>Review of Data Source</vt:lpstr>
      <vt:lpstr>PowerPoint Presentation</vt:lpstr>
      <vt:lpstr>Descriptive Insights</vt:lpstr>
      <vt:lpstr>RESULTS</vt:lpstr>
      <vt:lpstr>Interpretation</vt:lpstr>
      <vt:lpstr>Model Interpretation</vt:lpstr>
      <vt:lpstr>Future recommendations/PROPOSAL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Behaviour Analysis</dc:title>
  <dc:creator>Devashish Patel</dc:creator>
  <cp:lastModifiedBy>Devashish Patel</cp:lastModifiedBy>
  <cp:revision>11</cp:revision>
  <dcterms:created xsi:type="dcterms:W3CDTF">2022-03-13T17:28:57Z</dcterms:created>
  <dcterms:modified xsi:type="dcterms:W3CDTF">2022-03-13T21:31:56Z</dcterms:modified>
</cp:coreProperties>
</file>